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7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8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2"/>
    <p:sldMasterId id="2147483653" r:id="rId3"/>
    <p:sldMasterId id="2147483655" r:id="rId4"/>
    <p:sldMasterId id="2147483657" r:id="rId5"/>
    <p:sldMasterId id="2147483659" r:id="rId6"/>
    <p:sldMasterId id="2147483661" r:id="rId7"/>
    <p:sldMasterId id="2147483665" r:id="rId8"/>
    <p:sldMasterId id="2147483669" r:id="rId9"/>
  </p:sldMasterIdLst>
  <p:notesMasterIdLst>
    <p:notesMasterId r:id="rId100"/>
  </p:notesMasterIdLst>
  <p:handoutMasterIdLst>
    <p:handoutMasterId r:id="rId101"/>
  </p:handoutMasterIdLst>
  <p:sldIdLst>
    <p:sldId id="332" r:id="rId10"/>
    <p:sldId id="338" r:id="rId11"/>
    <p:sldId id="404" r:id="rId12"/>
    <p:sldId id="401" r:id="rId13"/>
    <p:sldId id="487" r:id="rId14"/>
    <p:sldId id="402" r:id="rId15"/>
    <p:sldId id="405" r:id="rId16"/>
    <p:sldId id="407" r:id="rId17"/>
    <p:sldId id="488" r:id="rId18"/>
    <p:sldId id="406" r:id="rId19"/>
    <p:sldId id="409" r:id="rId20"/>
    <p:sldId id="410" r:id="rId21"/>
    <p:sldId id="411" r:id="rId22"/>
    <p:sldId id="412" r:id="rId23"/>
    <p:sldId id="413" r:id="rId24"/>
    <p:sldId id="414" r:id="rId25"/>
    <p:sldId id="489" r:id="rId26"/>
    <p:sldId id="415" r:id="rId27"/>
    <p:sldId id="416" r:id="rId28"/>
    <p:sldId id="490" r:id="rId29"/>
    <p:sldId id="418" r:id="rId30"/>
    <p:sldId id="508" r:id="rId31"/>
    <p:sldId id="509" r:id="rId32"/>
    <p:sldId id="417" r:id="rId33"/>
    <p:sldId id="420" r:id="rId34"/>
    <p:sldId id="491" r:id="rId35"/>
    <p:sldId id="492" r:id="rId36"/>
    <p:sldId id="422" r:id="rId37"/>
    <p:sldId id="423" r:id="rId38"/>
    <p:sldId id="421" r:id="rId39"/>
    <p:sldId id="425" r:id="rId40"/>
    <p:sldId id="427" r:id="rId41"/>
    <p:sldId id="493" r:id="rId42"/>
    <p:sldId id="430" r:id="rId43"/>
    <p:sldId id="494" r:id="rId44"/>
    <p:sldId id="429" r:id="rId45"/>
    <p:sldId id="495" r:id="rId46"/>
    <p:sldId id="498" r:id="rId47"/>
    <p:sldId id="497" r:id="rId48"/>
    <p:sldId id="496" r:id="rId49"/>
    <p:sldId id="499" r:id="rId50"/>
    <p:sldId id="433" r:id="rId51"/>
    <p:sldId id="434" r:id="rId52"/>
    <p:sldId id="426" r:id="rId53"/>
    <p:sldId id="510" r:id="rId54"/>
    <p:sldId id="435" r:id="rId55"/>
    <p:sldId id="436" r:id="rId56"/>
    <p:sldId id="500" r:id="rId57"/>
    <p:sldId id="501" r:id="rId58"/>
    <p:sldId id="439" r:id="rId59"/>
    <p:sldId id="437" r:id="rId60"/>
    <p:sldId id="441" r:id="rId61"/>
    <p:sldId id="440" r:id="rId62"/>
    <p:sldId id="481" r:id="rId63"/>
    <p:sldId id="502" r:id="rId64"/>
    <p:sldId id="483" r:id="rId65"/>
    <p:sldId id="450" r:id="rId66"/>
    <p:sldId id="503" r:id="rId67"/>
    <p:sldId id="451" r:id="rId68"/>
    <p:sldId id="452" r:id="rId69"/>
    <p:sldId id="453" r:id="rId70"/>
    <p:sldId id="504" r:id="rId71"/>
    <p:sldId id="454" r:id="rId72"/>
    <p:sldId id="505" r:id="rId73"/>
    <p:sldId id="455" r:id="rId74"/>
    <p:sldId id="484" r:id="rId75"/>
    <p:sldId id="457" r:id="rId76"/>
    <p:sldId id="456" r:id="rId77"/>
    <p:sldId id="459" r:id="rId78"/>
    <p:sldId id="460" r:id="rId79"/>
    <p:sldId id="462" r:id="rId80"/>
    <p:sldId id="511" r:id="rId81"/>
    <p:sldId id="461" r:id="rId82"/>
    <p:sldId id="463" r:id="rId83"/>
    <p:sldId id="464" r:id="rId84"/>
    <p:sldId id="465" r:id="rId85"/>
    <p:sldId id="466" r:id="rId86"/>
    <p:sldId id="458" r:id="rId87"/>
    <p:sldId id="467" r:id="rId88"/>
    <p:sldId id="468" r:id="rId89"/>
    <p:sldId id="469" r:id="rId90"/>
    <p:sldId id="470" r:id="rId91"/>
    <p:sldId id="506" r:id="rId92"/>
    <p:sldId id="471" r:id="rId93"/>
    <p:sldId id="472" r:id="rId94"/>
    <p:sldId id="475" r:id="rId95"/>
    <p:sldId id="507" r:id="rId96"/>
    <p:sldId id="476" r:id="rId97"/>
    <p:sldId id="485" r:id="rId98"/>
    <p:sldId id="486" r:id="rId99"/>
  </p:sldIdLst>
  <p:sldSz cx="12192000" cy="6858000"/>
  <p:notesSz cx="6858000" cy="9144000"/>
  <p:embeddedFontLst>
    <p:embeddedFont>
      <p:font typeface="微软雅黑" panose="020B0503020204020204" pitchFamily="34" charset="-122"/>
      <p:regular r:id="rId102"/>
      <p:bold r:id="rId103"/>
    </p:embeddedFont>
    <p:embeddedFont>
      <p:font typeface="方正粗黑宋简体" panose="02010600030101010101" charset="-122"/>
      <p:regular r:id="rId104"/>
    </p:embeddedFont>
    <p:embeddedFont>
      <p:font typeface="黑体" panose="02010609060101010101" pitchFamily="49" charset="-122"/>
      <p:regular r:id="rId105"/>
    </p:embeddedFont>
    <p:embeddedFont>
      <p:font typeface="Calibri" panose="020F0502020204030204" pitchFamily="34" charset="0"/>
      <p:regular r:id="rId106"/>
      <p:bold r:id="rId107"/>
      <p:italic r:id="rId108"/>
      <p:boldItalic r:id="rId109"/>
    </p:embeddedFont>
    <p:embeddedFont>
      <p:font typeface="等线" panose="02010600030101010101" pitchFamily="2" charset="-122"/>
      <p:regular r:id="rId110"/>
      <p:bold r:id="rId111"/>
    </p:embeddedFont>
    <p:embeddedFont>
      <p:font typeface="等线 Light" panose="02010600030101010101" pitchFamily="2" charset="-122"/>
      <p:regular r:id="rId112"/>
    </p:embeddedFont>
  </p:embeddedFontLst>
  <p:custDataLst>
    <p:tags r:id="rId1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6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117" Type="http://schemas.openxmlformats.org/officeDocument/2006/relationships/tableStyles" Target="tableStyles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112" Type="http://schemas.openxmlformats.org/officeDocument/2006/relationships/font" Target="fonts/font11.fntdata"/><Relationship Id="rId16" Type="http://schemas.openxmlformats.org/officeDocument/2006/relationships/slide" Target="slides/slide7.xml"/><Relationship Id="rId107" Type="http://schemas.openxmlformats.org/officeDocument/2006/relationships/font" Target="fonts/font6.fntdata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87" Type="http://schemas.openxmlformats.org/officeDocument/2006/relationships/slide" Target="slides/slide78.xml"/><Relationship Id="rId102" Type="http://schemas.openxmlformats.org/officeDocument/2006/relationships/font" Target="fonts/font1.fntdata"/><Relationship Id="rId110" Type="http://schemas.openxmlformats.org/officeDocument/2006/relationships/font" Target="fonts/font9.fntdata"/><Relationship Id="rId11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slide" Target="slides/slide68.xml"/><Relationship Id="rId100" Type="http://schemas.openxmlformats.org/officeDocument/2006/relationships/notesMaster" Target="notesMasters/notesMaster1.xml"/><Relationship Id="rId105" Type="http://schemas.openxmlformats.org/officeDocument/2006/relationships/font" Target="fonts/font4.fntdata"/><Relationship Id="rId113" Type="http://schemas.openxmlformats.org/officeDocument/2006/relationships/tags" Target="tags/tag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103" Type="http://schemas.openxmlformats.org/officeDocument/2006/relationships/font" Target="fonts/font2.fntdata"/><Relationship Id="rId108" Type="http://schemas.openxmlformats.org/officeDocument/2006/relationships/font" Target="fonts/font7.fntdata"/><Relationship Id="rId116" Type="http://schemas.openxmlformats.org/officeDocument/2006/relationships/theme" Target="theme/theme1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1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6" Type="http://schemas.openxmlformats.org/officeDocument/2006/relationships/font" Target="fonts/font5.fntdata"/><Relationship Id="rId114" Type="http://schemas.openxmlformats.org/officeDocument/2006/relationships/presProps" Target="presProps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109" Type="http://schemas.openxmlformats.org/officeDocument/2006/relationships/font" Target="fonts/font8.fntdata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font" Target="fonts/font3.fntdata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90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1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2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1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2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地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4860" y="753745"/>
            <a:ext cx="10734675" cy="43986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战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争：破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坏人类生产、生活的正常环境与秩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序，导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致大量人口迁出。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家庭婚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姻：婚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姻是影响青年人迁移的重要因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素，家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庭是影响未成年人和老年人人迁移的重要因素。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6.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文化教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育：人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们为了接受良好的教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育，从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教育落后的地区迁往文化教育相对发达的地区。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4860" y="753110"/>
            <a:ext cx="10733405" cy="59204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容</a:t>
            </a:r>
            <a:r>
              <a:rPr lang="en-US" altLang="zh-CN" sz="32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</a:t>
            </a:r>
            <a:endParaRPr lang="en-US" alt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知识梳理】</a:t>
            </a:r>
            <a:endParaRPr lang="en-US" altLang="zh-CN" sz="28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一、区域资源环境承载力</a:t>
            </a:r>
          </a:p>
          <a:p>
            <a:pPr indent="711200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概念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资源环境承载力是指一定时期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内，在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保证资源合理开发利用和保护良好生态环境的前提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下，区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域的资源、环境所能容纳的人口数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量，也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叫环境人口容量。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环境承载力的的影响因素</a:t>
            </a: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自然资源、科技水平、经济水平、地区开放程度、人均资源消费水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平，其中，只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有人均资源消费水平与人口容量呈负相关。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5495" y="681355"/>
            <a:ext cx="10732770" cy="5051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二、人口合理容量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概念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人口合理容量是指按照合理的生活方式、保障健康的生活水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平，同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时又不妨碍未来人口生活质量的前提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下，一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个国家或地区最适宜的人口数量。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临界性、相对性、警戒性。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6765" y="753110"/>
            <a:ext cx="10732135" cy="54559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把人口控制在人口合理容量的措施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导国际合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作，各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国把人口控制在合理规模之内。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立公平的国际秩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序，保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证人人拥有不断追求高水平生活质量的平等权利。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）尊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重人地协调发展客观规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律，因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地制宜制定本区域持续发展战略。</a:t>
            </a:r>
            <a:endParaRPr lang="zh-CN" altLang="en-US"/>
          </a:p>
          <a:p>
            <a:pPr indent="457200" fontAlgn="auto">
              <a:extLst>
                <a:ext uri="{35155182-B16C-46BC-9424-99874614C6A1}">
                  <wpsdc:indentchars xmlns="" xmlns:wpsdc="http://www.wps.cn/officeDocument/2017/drawingmlCustomData" val="200" checksum="59296752"/>
                </a:ext>
              </a:extLst>
            </a:pPr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9375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4860" y="467360"/>
            <a:ext cx="10714355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二、乡村和城镇</a:t>
            </a:r>
            <a:endParaRPr lang="en-US" altLang="zh-CN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第一节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乡村和城镇空间结构</a:t>
            </a:r>
            <a:endParaRPr lang="en-US" alt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【知识梳理】</a:t>
            </a:r>
            <a:endParaRPr lang="en-US" altLang="zh-CN" sz="28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一、城乡土地利用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城镇和乡村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）城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念：是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人口达到一定规模、主要从事非农业产业活动的居民聚居地。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点：人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口和产业活动密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集；生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产效率和经济效益比较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高；各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类建筑聚集、交通运输和信息交流相对发达。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）乡村：主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要从事农业生产、人口分布较为分散的地方。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1617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4225" y="753745"/>
            <a:ext cx="10657205" cy="18961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城乡土地利用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）分类：我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国土地分为农用地、建设用地和未利用地。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乡土地利用方式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40" y="2869565"/>
            <a:ext cx="10125710" cy="289433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752475"/>
            <a:ext cx="10652760" cy="36322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二、城乡空间结构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城乡空间结构的概念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人口和产业在空间上集聚形成不同性质的功能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区，这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些功能区的布局和组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合，就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形成了城市的空间结构。</a:t>
            </a: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4860" y="668020"/>
            <a:ext cx="10749915" cy="1204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城市主要功能区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95" y="1409065"/>
            <a:ext cx="10231120" cy="481965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628015"/>
            <a:ext cx="10618470" cy="5807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城市空间结构的特点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在不同层次、功能各异的发展核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心，它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们都有各自的吸引范围。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市各功能区之间没有绝对的界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线，各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功能区相互联系、相互组合。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城市空间结构来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看，较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小的城市多表现为同心圆状、扇状和条带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状；较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大的城市多表现为多核心状、棋盘格状等。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市空间结构受限于自然地理条件、历史文化、经济发展水平、交通、政策等因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素，随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城市的发展而变化。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753745"/>
            <a:ext cx="10734675" cy="4399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乡村空间结构的特点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地利用方式简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单，村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镇驻地以居住、工业、商业、交通、行政等用地为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主，外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围以农用地为主。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间形态主要有密集型、分散型和半聚集型等。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）集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市流通和地方服务功能相对突出。</a:t>
            </a: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07662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280" y="183451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课程内容要求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753110"/>
            <a:ext cx="10643870" cy="5774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城乡发展一体化的意义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）能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够集约节约用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地，提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高土地的利用效率。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省基础设施和公共服务设施的建设费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用，提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高这些设施的运行效率。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进城镇与周边地区的和谐发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展，减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少城镇对生态环境的不利影响。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造良好的人居环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境，为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居民营造温馨的生活氛围和丰富的文化空间。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11980" y="45885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84860" y="594360"/>
            <a:ext cx="10734040" cy="15182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【知识拓展】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影响城市空间结构的因素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890" y="2112645"/>
            <a:ext cx="6420485" cy="381952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753110"/>
            <a:ext cx="10653395" cy="979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经济因素对城市功能分区的影响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离市中心的远近对地租高低的影响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025" y="2211705"/>
            <a:ext cx="6852920" cy="333692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5495" y="574040"/>
            <a:ext cx="10733405" cy="1627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通通达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度：城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市不同区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域，交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通的通达度不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同，土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地租金存在相应的差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异，因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而形成不同的功能区。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9497" y="2080367"/>
            <a:ext cx="6705600" cy="42748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4860" y="810895"/>
            <a:ext cx="10734040" cy="6159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济因素对功能区的影响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281" y="1843081"/>
            <a:ext cx="7444105" cy="35680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753110"/>
            <a:ext cx="10647680" cy="3406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三、城乡区位分析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区位概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念：既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指某一事物的地理位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置，又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指该地理事物与其他地理事物之间的空间关系。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影响城镇形成和发展的区位因素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然地理区位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960" y="4159885"/>
            <a:ext cx="9672955" cy="251206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555" y="638810"/>
            <a:ext cx="10229850" cy="37458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710" y="767715"/>
            <a:ext cx="9977755" cy="54267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753110"/>
            <a:ext cx="10651490" cy="43986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城镇区位因素的发展变化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）原因：社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会经济和科学技术的发展。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）表现：有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些因素如军事、宗教等对现代城镇区位的影响已经很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弱，而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自然资源、交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通等因素一直对城镇区位产生巨大的影响。</a:t>
            </a:r>
            <a:endParaRPr lang="zh-CN" altLang="en-US" sz="280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560070"/>
            <a:ext cx="10750550" cy="15011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乡村聚落分布特点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然条件影响其数量多少与规模大小。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84860" y="4232910"/>
            <a:ext cx="10749915" cy="189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有明显的亲水型指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向；趋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向于交通运输便利的地方。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位具有明显的地域性差异。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分乡村聚落拥有地方特色显著的历史文化。</a:t>
            </a:r>
            <a:endParaRPr lang="zh-CN" altLang="en-US" sz="28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125" y="2070100"/>
            <a:ext cx="9097645" cy="21628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07662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44695" y="12788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4079240" y="1951355"/>
            <a:ext cx="4064000" cy="753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3600" b="1">
              <a:solidFill>
                <a:srgbClr val="0070C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6165" y="1855470"/>
            <a:ext cx="10313035" cy="41446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en-US" altLang="zh-CN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、人</a:t>
            </a:r>
            <a:r>
              <a:rPr lang="en-US" altLang="zh-CN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</a:t>
            </a:r>
            <a:r>
              <a:rPr lang="en-US" altLang="zh-CN" sz="36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en-US" altLang="zh-CN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第一节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布</a:t>
            </a:r>
            <a:endParaRPr lang="en-US" alt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【知识梳理】</a:t>
            </a:r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一、世界人口的分布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人口分布的特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点：分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布不均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衡，有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的地区人口稠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密，有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的地区人口稀疏。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66165" y="890905"/>
            <a:ext cx="103130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1">
                    <a:lumMod val="75000"/>
                  </a:schemeClr>
                </a:solidFill>
              </a:rPr>
              <a:t>必修二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5495" y="391795"/>
            <a:ext cx="10733405" cy="62630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</a:t>
            </a:r>
            <a:r>
              <a:rPr lang="zh-CN" altLang="en-US" sz="3200" b="1" smtClean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</a:t>
            </a:r>
            <a:r>
              <a:rPr lang="en-US" altLang="zh-CN" sz="3200" b="1" smtClean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 smtClean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</a:t>
            </a:r>
            <a:r>
              <a:rPr lang="en-US" altLang="zh-CN" sz="3200" b="1" smtClean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 smtClean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</a:t>
            </a:r>
            <a:r>
              <a:rPr lang="en-US" altLang="zh-CN" sz="3200" b="1" smtClean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 smtClean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</a:t>
            </a:r>
            <a:endParaRPr lang="en-US" altLang="zh-CN" sz="28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zh-CN" sz="24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4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知识梳理】</a:t>
            </a:r>
            <a:endParaRPr lang="en-US" altLang="zh-CN" sz="24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一、城镇化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念：又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叫城市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化，是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指人口和产业活动在空间上集聚、乡村地区转变为城市地区的过程。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）城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镇人口占总人口的比重持续上升。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）劳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动力从第一产业向第二、第三产业逐渐转移。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）城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镇建设用地规模不断扩大。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村景观逐渐转化为城市景观。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）人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们的生产方式、生活方式、文化、价值观念等随之发生显著变化。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5495" y="4992370"/>
            <a:ext cx="10556240" cy="1726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济发展是城镇化的主要动力。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）表现：一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般来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说，经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济越发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达，城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镇化水平就越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高，反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之就越低。</a:t>
            </a: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860" y="700405"/>
            <a:ext cx="10556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动力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163" y="1430972"/>
            <a:ext cx="5114925" cy="33528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90955" y="6163310"/>
            <a:ext cx="7070090" cy="442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2800" b="1">
              <a:solidFill>
                <a:srgbClr val="0070C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5495" y="655955"/>
            <a:ext cx="10613390" cy="44411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城镇化与三大产业的关系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）第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一产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业：农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业劳动生产率提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高，农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业人口向城镇大量转移。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）第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二产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业：工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业是城镇经济的主要支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柱，工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业化与城镇化相互促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进，相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互影响。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）第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三产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业：经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济繁荣的城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镇，服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务业相对发达。</a:t>
            </a: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636270"/>
            <a:ext cx="10734675" cy="17964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二、城镇化的地域差异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世界城镇化的时间差异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340" y="2257425"/>
            <a:ext cx="9996170" cy="26536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371850" y="112649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45845" y="931545"/>
            <a:ext cx="6490970" cy="816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84860" y="753110"/>
            <a:ext cx="10658475" cy="5238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solidFill>
                  <a:srgbClr val="0070C0"/>
                </a:solidFill>
                <a:sym typeface="+mn-ea"/>
              </a:rPr>
              <a:t>2. </a:t>
            </a:r>
            <a:r>
              <a:rPr lang="zh-CN" altLang="en-US" sz="2800">
                <a:solidFill>
                  <a:srgbClr val="0070C0"/>
                </a:solidFill>
                <a:sym typeface="+mn-ea"/>
              </a:rPr>
              <a:t>发达国家与发展中国家的城镇化差异</a:t>
            </a:r>
            <a:endParaRPr lang="zh-CN" altLang="en-US" sz="28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732" y="1832534"/>
            <a:ext cx="7157085" cy="364744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070" y="795020"/>
            <a:ext cx="9637395" cy="568134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3429000"/>
            <a:ext cx="10641330" cy="2674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义</a:t>
            </a:r>
          </a:p>
          <a:p>
            <a:pPr indent="0" fontAlgn="auto">
              <a:lnSpc>
                <a:spcPct val="150000"/>
              </a:lnSpc>
            </a:pPr>
            <a:r>
              <a:rPr lang="en-US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拓展了高效率的成长空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间；</a:t>
            </a:r>
            <a:r>
              <a:rPr lang="en-US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拉动了生产与消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费；</a:t>
            </a:r>
            <a:r>
              <a:rPr lang="en-US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创造了大量的就业机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会；</a:t>
            </a:r>
            <a:r>
              <a:rPr lang="en-US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提高了区域对外开放程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度；⑤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提升了经济社会发展质量。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4225" y="506730"/>
            <a:ext cx="10641965" cy="7067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我国的城镇化</a:t>
            </a:r>
            <a:endParaRPr lang="zh-CN" altLang="en-US" sz="28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667" y="1323975"/>
            <a:ext cx="3642995" cy="19945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753745"/>
            <a:ext cx="10508615" cy="8121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三、城镇化对地理环境的影响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277" y="1945021"/>
            <a:ext cx="9961880" cy="295529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85495" y="516890"/>
            <a:ext cx="10652125" cy="2535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【知识拓展】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世界城镇化进程的差异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异：从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世界各国的城镇化进程来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看，城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镇化水平随时间的变化可表示为一条稍被拉平的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“S”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形曲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线（如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739" y="3426768"/>
            <a:ext cx="10033635" cy="28784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038" y="753287"/>
            <a:ext cx="9596120" cy="543306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5495" y="753110"/>
            <a:ext cx="10853420" cy="51549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世界人口分布规律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全球来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看，近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90%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的人口居住在北半球中低纬度。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海拔来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看，近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80%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的人口居住在海拔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500m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以下的低平地区。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距海远近来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看，近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60%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的人口居住在离海岸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200km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以内的沿海地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世界四大人口稠密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区：东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亚、南亚、欧洲西部和北美东部。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450" y="753287"/>
            <a:ext cx="8703310" cy="51009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100" y="953694"/>
            <a:ext cx="8836660" cy="45262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596265"/>
            <a:ext cx="106241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</a:rPr>
              <a:t>     </a:t>
            </a: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</a:rPr>
              <a:t>第三节</a:t>
            </a:r>
            <a:r>
              <a:rPr lang="en-US" altLang="zh-CN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</a:rPr>
              <a:t>   </a:t>
            </a: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</a:rPr>
              <a:t>地域文化与城乡景观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4860" y="1293495"/>
            <a:ext cx="10624185" cy="51511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【知识梳理】</a:t>
            </a:r>
            <a:endParaRPr lang="en-US" altLang="zh-CN" sz="24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一、地域文化与城乡景观的内涵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地域文化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）概念：是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指在一定的地理环境中成长起来、独具特色、传承至今仍发挥作用的文化传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统，是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一定地域内自然和人文因素综合作用的结果。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）表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现形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式：多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种多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样，如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历史遗存、文化形态、社会习俗、生产生活方式等。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）意义：是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一个地方独特的文化资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源，更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是文化建设创新的主要源泉。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）特点：地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域文化的形成是一个长期的过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程，是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不断发展变化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的，但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在一定阶段内又具有相对的稳定性</a:t>
            </a:r>
            <a:r>
              <a:rPr lang="zh-CN" altLang="en-US"/>
              <a:t>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5495" y="752475"/>
            <a:ext cx="10672445" cy="56965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城乡景观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）含义：人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们适应自然、改造自然的结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果，其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外部形态和组合类型与当地的自然地理环境密切相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关，能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反映不同地域的文化内涵、价值观、审美观。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乡景观的地域差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异：各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大洲之间、发达国家与发展中国家之间、不同纬度之间、不同海拔之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间，城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乡景观均存在显著差异。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二者关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系：地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域文化影响城乡建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设，而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城乡建设反过来又影响地域文化。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4860" y="752475"/>
            <a:ext cx="10734040" cy="1665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二、地域文化在城乡景观上的体现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1.</a:t>
            </a:r>
            <a:r>
              <a:rPr lang="zh-CN" altLang="en-US" sz="24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地域文化在城乡景观上的体现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1642" y="2220978"/>
            <a:ext cx="8880475" cy="38576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84860" y="4907280"/>
            <a:ext cx="10734040" cy="1964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84860" y="753110"/>
            <a:ext cx="10647045" cy="51879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地域文化的保护途径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将传统的、民族的文化特征融入现代建筑之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调好老城区与新城区的发展关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系，促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成历史文化与现代生活的和谐。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730" y="698786"/>
            <a:ext cx="10035540" cy="55956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84860" y="691515"/>
            <a:ext cx="10556240" cy="5819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三、产业区位因素</a:t>
            </a:r>
            <a:endParaRPr lang="en-US" altLang="zh-CN" sz="28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endParaRPr lang="en-US" altLang="zh-CN" sz="28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第一节</a:t>
            </a:r>
            <a:r>
              <a:rPr lang="en-US" altLang="zh-CN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农业区位因素及其变化</a:t>
            </a:r>
          </a:p>
          <a:p>
            <a:pPr algn="ctr"/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【知识梳理】</a:t>
            </a:r>
            <a:endParaRPr lang="en-US" altLang="zh-CN" sz="28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一、农业区位因素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念：农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业是利用动植物的生长发育规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律，通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过采集、捕捞、人工驯化、培育、种植、养殖等途径来获得产品的产业。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647065"/>
            <a:ext cx="10653395" cy="11055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农业区位因素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候、地形、土壤、水源等。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9373" y="2348070"/>
            <a:ext cx="5826760" cy="353314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690880"/>
            <a:ext cx="10672445" cy="9105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998" y="1646747"/>
            <a:ext cx="6248400" cy="39789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4225" y="646430"/>
            <a:ext cx="10674985" cy="5829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二、影响人口分布的因素</a:t>
            </a:r>
            <a:r>
              <a:rPr lang="en-US" altLang="zh-CN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8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自然因素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气候因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口主要分布在气候适宜的中低纬度地区。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地形因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素：平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原地区地形平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坦，交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通便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利，是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人类的主要聚居地。热带地区城市人口主要分布在高原地区。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水源因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素：河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流、湖泊沿岸供水方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便，具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有交通、养殖等方面的优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势，利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于人类生产和生活。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资源因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源的开采往往可以形成矿业城市。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539750"/>
            <a:ext cx="10673715" cy="5318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二、农业布局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农业布局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）概念：农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业布局是农业、林业、牧业、渔业的空间分布和农业生产的地域组合。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）要求：农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业生产尽可能布置在条件适宜的地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区，一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定地区的农业生产结构保持合理的比例。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）原则：因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地制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宜，扬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长避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短，宜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农则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农，宜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林则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林，宜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牧则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牧，宜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渔则渔。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5495" y="632460"/>
            <a:ext cx="10733405" cy="5484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农业地域类型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）概念：农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业地域类型是指在一定的地域范围内和一定的历史发展阶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段，在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社会、经济、科技、文化和自然条件的综合作用下所形成的农业生产地区。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）特点：同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一农业地域类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型，农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业生产条件、结构、发展方向等具有相同的特征。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）类型：亚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洲水稻种植业、热带种植园农业、混合型农业、地中海型农业、商品谷物农业、大牧场放牧业、乳畜业等。</a:t>
            </a: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5495" y="752475"/>
            <a:ext cx="10584815" cy="7232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世界农业生产的发展变化特点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074" y="1831975"/>
            <a:ext cx="8288655" cy="182816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5495" y="647065"/>
            <a:ext cx="10733405" cy="53670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第二节</a:t>
            </a:r>
            <a:r>
              <a:rPr lang="en-US" altLang="zh-CN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工业区位因素及其变化</a:t>
            </a:r>
          </a:p>
          <a:p>
            <a:pPr indent="0" algn="ctr" fontAlgn="auto">
              <a:lnSpc>
                <a:spcPct val="150000"/>
              </a:lnSpc>
            </a:pPr>
            <a:endParaRPr lang="en-US" altLang="zh-CN" sz="32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知识梳理</a:t>
            </a: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、工业区位因素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工业区位的概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念：是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指工业企业的经济地理位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置，以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及工业企业在生产过程中与相关事物的联系。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影响工业区位的因素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9082" y="381000"/>
            <a:ext cx="7863840" cy="64770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753110"/>
            <a:ext cx="10596245" cy="828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传统工业的区位指向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199" y="1581150"/>
            <a:ext cx="8173085" cy="466471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98650" y="753110"/>
            <a:ext cx="4935855" cy="6934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225" y="658495"/>
            <a:ext cx="10661015" cy="27711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工业区位因素的发展变化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有区位因素的变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化：随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着社会经济的发展、科技水平的提高和市场需求的变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化，工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业区位因素也在不断变化。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现新因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953" y="3524250"/>
            <a:ext cx="8830945" cy="242125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874395"/>
            <a:ext cx="1060386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第三节</a:t>
            </a:r>
            <a:r>
              <a:rPr lang="en-US" altLang="zh-CN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服务业区位因素及其变化</a:t>
            </a:r>
            <a:endParaRPr lang="en-US" altLang="zh-CN" sz="28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【</a:t>
            </a: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知识梳理</a:t>
            </a: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】</a:t>
            </a: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一、服务业概述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含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义：服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务业是指生产服务产品和提供服务的经济部门或企业的集合。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样化趋势越来越明显。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）涵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盖范围广。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位选择灵活多样。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753110"/>
            <a:ext cx="10604500" cy="5962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分类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530" y="1757604"/>
            <a:ext cx="9394190" cy="37223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3590" y="753110"/>
            <a:ext cx="10615930" cy="56826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二、生产性服务业——以金融服务业为例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念：指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经营金融商品的特殊行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业，主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要包括银行、证券、信托、保险等行业。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布局特点表现出明显的地域集中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性，全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球金融活动大部分集中在主要的中心城市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4860" y="691515"/>
            <a:ext cx="10624185" cy="4989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（二）人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文因素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经济发展水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平：经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济发展水平较高的地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区，人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口稠密。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历史因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素：历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史较悠久的地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区，人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口较稠密。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其他因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素：政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治、文化、军事等因素对人口分布也有一定影响。</a:t>
            </a:r>
          </a:p>
          <a:p>
            <a:pPr indent="711200" fontAlgn="auto"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5495" y="562610"/>
            <a:ext cx="10641965" cy="56749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金融中心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）概念：能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够为众多金融机构提供品种繁多的金融交易和中介服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务，并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成为全球性、国家性或区域性资金集散地和金融结算地的城市或区域。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越的经济、政治、地理条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件，以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及先进的交通、通信等基础设施。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）目前，全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球金融中心主要有纽约、伦敦、东京、香港、上海、新加坡等。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753110"/>
            <a:ext cx="10637520" cy="46031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区位选择地及其区位优势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位选择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地：大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位优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势：地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理位置优越、雄厚的经济基础、先进的交通和通信等基础设施、灵活创新的制度与环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境（政策）、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发达的科技水平与研发能力、高素质的专业人才、广阔的市场需求。</a:t>
            </a: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752475"/>
            <a:ext cx="10585450" cy="37312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三、生活性服务业</a:t>
            </a:r>
            <a:r>
              <a:rPr lang="en-US" altLang="zh-CN" sz="2800" b="1" smtClean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800" b="1" smtClean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商业服务业为例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念：指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以商品流通及相关服务为人们日常生活提供服务产品的行业。包括批发、零售、餐饮、住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宿，以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及与人们生活密切相关的各类服务行业。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交通、市场、行政等因素的发展变化密切相关。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664845"/>
            <a:ext cx="10638790" cy="958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中心地理论</a:t>
            </a: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275" y="1728286"/>
            <a:ext cx="6029960" cy="395224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07390" y="591185"/>
            <a:ext cx="10956242" cy="35579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理想区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域，中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心地的服务范围表现为以中心地为核心的正六边形。</a:t>
            </a: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中心地特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点：中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心地级别越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高，服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务人口越多、服务范围越大、服务等级越高、中心地数目越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少；高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级中心地服务职能覆盖低级中心地服务职能。</a:t>
            </a: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门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槛：某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一级中心地正常存在所必需的服务范围或所服务的人数。所服务人口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&lt;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门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槛，中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心地难以运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营，所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服务人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&gt;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门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槛，中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心地获利。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）区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域内各级中心地关系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727" y="4195766"/>
            <a:ext cx="9663430" cy="180403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84225" y="617220"/>
            <a:ext cx="10615295" cy="46615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区位变化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）原因：电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子商务的出现。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）表现：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电子商务改变了传统的商业模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式，使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商业服务业的区位选择更加灵活多样。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信息技术与服务业的深度融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合，区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位选择更注重服务对象的需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求，更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注重区位条件的变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化，更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加注重网络的支撑。</a:t>
            </a: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0544" y="0"/>
            <a:ext cx="5846445" cy="659701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9135" y="753110"/>
            <a:ext cx="10758805" cy="58521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四、交通运输布局与区域发展</a:t>
            </a:r>
          </a:p>
          <a:p>
            <a:pPr algn="ctr"/>
            <a:endParaRPr lang="en-US" altLang="zh-CN" sz="280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第一节</a:t>
            </a:r>
            <a:r>
              <a:rPr lang="en-US" altLang="zh-CN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区域发展对交通运输布局的影响</a:t>
            </a:r>
            <a:endParaRPr lang="en-US" altLang="zh-CN" sz="32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800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知识梳理</a:t>
            </a: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 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一、交通运输布局的一般原则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交通运输布局的任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务：对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一个区域的交通线网、场站进行组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织，客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流、货流进行分配、引导等。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交通运输布局的目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的：实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现区域运输的合理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化，以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获得最大的经济效益和社会效益。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51890" y="1896110"/>
            <a:ext cx="9865360" cy="11601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784860" y="608965"/>
            <a:ext cx="10646410" cy="53155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影响交通运输布局的区位因素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质、地貌、气候、水文等。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素：经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济、科技水平、装备等条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件，当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前的交通运输实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际，预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测客流、货流未来的发展趋势等。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区域交通运输布局的一般原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则：依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据运输需求、适度超前、因地制宜、尽量少占土地、发挥综合运输优势等。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区域交通运输布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局：总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是处于变化之中。交通运输布局的变化使区域交通运输布局逐渐趋向完善和优化。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588010"/>
            <a:ext cx="10733405" cy="5641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</a:rPr>
              <a:t>二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、交通运输需求与交通运输布局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交通运输布局的变化要适应更多的交通运输需求。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交通运输需求量较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小，则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需要布局的交通线标准较低、场站规模较小。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交通运输布局需重点关注交通运输需求大的点和线。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城市是区域经济发展、客货集散中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心，交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通运输需求大。因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此，城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市成为区域交通运输网的节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点，区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域主要交通运输线应尽可能连接沿线主要城市。</a:t>
            </a: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4860" y="191135"/>
            <a:ext cx="10734040" cy="6321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第二节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迁</a:t>
            </a:r>
            <a:r>
              <a:rPr lang="en-US" altLang="zh-CN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移</a:t>
            </a:r>
            <a:endParaRPr lang="en-US" altLang="zh-CN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【知识梳理】</a:t>
            </a:r>
            <a:endParaRPr lang="en-US" altLang="zh-CN" sz="28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、人口迁移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义：涉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及人口居住地发生长期或永久改变的人口移动。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型：国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际人口迁移和国内人口迁移。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响：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利影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响：减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轻迁出地资源和环境压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力；缓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解迁入地劳动力短缺状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况；加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强文化交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流，促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进两地经济发展。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利影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响：迁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出地出现劳动力短缺和人才流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失；给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迁入地带来就业压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力；有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可能影响迁入地的社会治安。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4225" y="645795"/>
            <a:ext cx="10624820" cy="52012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交通运输需求有运距、运时、运量、运价、运向等的差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异，区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域交通运输布局要充分发挥不同运输方式的特点。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交通运输布局应注意不同运输方式之间的衔接和转运效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率，形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成综合性交通运输枢纽。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区域交通运输需求增长的特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点，决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定了区域交通运输布局变化的特点。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区域交通运输需求分布的特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点，决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定了区域交通运输布局的特点。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5495" y="752475"/>
            <a:ext cx="10649585" cy="54571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三、资金与交通运输布局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资金直接影响交通运输布局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域不同发展阶段交通建设的资金来源及交通布局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工业化初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期，资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金不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足，优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先建设急需交通线、站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点；经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济发展至一定水平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后，可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以利用充足资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金，全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面提升交通布局质量。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同地区交通线、点密度及质量的差异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经济落后地区的交通线、站点密度较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小，质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量较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低；经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济发达地区的交通线、站点密度较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大，质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量较高。</a:t>
            </a: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5495" y="748665"/>
            <a:ext cx="10572115" cy="37350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资金间接影响交通运输布局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区域经济水平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高，有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足够资金推动交通运输建设的相关技术水平的提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高，使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交通运输布局受自然条件的限制大为减弱。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753110"/>
            <a:ext cx="10734675" cy="6946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第二节</a:t>
            </a:r>
            <a:r>
              <a:rPr lang="en-US" altLang="zh-CN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交通运输布局对区域发展的影响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4860" y="1539875"/>
            <a:ext cx="10733405" cy="52527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59296752"/>
                </a:ext>
              </a:extLst>
            </a:pPr>
            <a:r>
              <a:rPr lang="en-US" altLang="zh-CN"/>
              <a:t> 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知识梳理】</a:t>
            </a: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一、促进区域经济发展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促进其他经济部门的发展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通运输使区域经济发展所需要的资源、产品、设备、劳动力等要素合理流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动，实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现空间上的优化配置。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通运输越便利、快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捷，经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济各要素的流动速度越快、耗时越短、效率越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高，实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现的产值也就越大。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5495" y="585470"/>
            <a:ext cx="10657205" cy="5850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加强区域间的经济联系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便捷的交通运输缩短了不同区域之间的时空距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离，使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一个区域的经济活动可以辐射其他区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域，从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而加快经济发展速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度，提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升经济发展水平。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拉动相关行业的发展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通运输不只是经济发展的重要因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素，其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本身也是重要的产业。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展交通运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输，可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以直接拉动原材料、能源、建筑、旅游等行业的发展。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652780"/>
            <a:ext cx="10636885" cy="564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二、影响聚落发展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交通枢纽是旅客和货物集散、周转的地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方，服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务于客、货集散的餐饮、旅馆、装卸、包装、批发和零售等行业便在交通枢纽集聚。在客、货吞吐量大的交通枢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纽，还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会聚集与货物相关的制造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业，并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促进其他产业的发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展，往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往会形成规模较大的城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市，如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我国的石家庄、株洲及许多沿海港口城市。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重要交通运输线路或运输方式的变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化，会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引起区域内客、货运输方向和集散地的变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化，从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而促使商业网点甚至商业中心城市的变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化，如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扬州的兴衰。</a:t>
            </a: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564515"/>
            <a:ext cx="10734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accent1"/>
                </a:solidFill>
              </a:rPr>
              <a:t>五、环境与发展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4860" y="1292860"/>
            <a:ext cx="10735310" cy="49542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【知识梳理】</a:t>
            </a:r>
            <a:endParaRPr lang="en-US" altLang="zh-CN" sz="28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、人类面临的主要环境问题</a:t>
            </a:r>
            <a:endParaRPr lang="zh-CN" altLang="en-US" sz="32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环境问题产生的原因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正常情况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下，对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于人类合理和适度的索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取，自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然环境具有一定的恢复能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力，相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反当人类向环境的索取超过环境承受能力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会出现自然资源枯竭、生态破坏等问题。如果人类排放废弃物的数量超过环境自身的净化能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力，就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会导致环境质量下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降，产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生环境污染等问题。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4860" y="680720"/>
            <a:ext cx="10653395" cy="25673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环境问题的类型归纳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然资源枯竭问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题：森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林、草原、矿产资源短缺。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态破坏问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题：水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土流失、森林砍伐、土地荒漠化、生物多样性减少。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）环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境污染问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题：大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气污染、水体污染、土壤污染、生物污染。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4860" y="665480"/>
            <a:ext cx="10633710" cy="21196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解决环境问题的措施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一般可分为政策、法规性的措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施，工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程、技术类的措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施，宣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传、教育类的措施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等，应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从不同的方面来分析。具体分析如下表所示。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940" y="2840103"/>
            <a:ext cx="9562465" cy="32385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481330"/>
            <a:ext cx="10734675" cy="5953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二、走向人类协调</a:t>
            </a:r>
            <a:r>
              <a:rPr lang="en-US" altLang="zh-CN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可持续发展</a:t>
            </a:r>
            <a:endParaRPr lang="zh-CN" altLang="en-US" sz="28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可持续发展的内涵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可持续发展是人地关系协调发展的表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现，其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丰富的内涵可以概括为生态持续发展、经济持续发展和社会持续发展三个方面。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在可持续发展系统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中；</a:t>
            </a:r>
            <a:r>
              <a:rPr lang="en-US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生态持续发展是基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础，它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强调发展要与资源环境承载力相协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调；</a:t>
            </a:r>
            <a:r>
              <a:rPr lang="en-US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经济持续发展是条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件，它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强调发展不仅要重视数量增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长，更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要追求改善质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量，改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变传统的生产和消费模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式；</a:t>
            </a:r>
            <a:r>
              <a:rPr lang="en-US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社会持续发展是目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的，它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强调发展要以改善和提高生活质量为目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的，与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社会进步相适应。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4860" y="544830"/>
            <a:ext cx="10750550" cy="61315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二、影响人口迁移的因素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（一）自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然环境因素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候：通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过影响人类的生产和生活而影响人口迁移到气候适宜地区。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源：水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资源的分布及其变化在很大程度上决定人类生产、生活的格局。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土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壤：影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响农业生产从而导致人口迁移。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矿产资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源：矿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产资源的开发能吸引大量人口的迁入。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自然灾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害：影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响了人们的生存环境进而导致人口迁移。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4860" y="753110"/>
            <a:ext cx="10649585" cy="9042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可持续发展的三个原则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093" y="1554766"/>
            <a:ext cx="9664065" cy="473964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16814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5495" y="854710"/>
            <a:ext cx="10655300" cy="51479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可持续发展的措施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为实现人地协调和可持续发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展，人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类已经做了很多的尝试。其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除贫困、发展绿色经济、提倡可持续消费已成为人类的共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识，并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在世界范围内广泛践行。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4860" y="661670"/>
            <a:ext cx="10601960" cy="58667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三、中国国家发展战略举例</a:t>
            </a:r>
            <a:endParaRPr lang="zh-CN" altLang="en-US" sz="2800" b="1">
              <a:gradFill>
                <a:gsLst>
                  <a:gs pos="50000">
                    <a:schemeClr val="accent1"/>
                  </a:gs>
                  <a:gs pos="0">
                    <a:schemeClr val="accent1">
                      <a:lumMod val="25000"/>
                      <a:lumOff val="75000"/>
                    </a:schemeClr>
                  </a:gs>
                  <a:gs pos="100000">
                    <a:schemeClr val="accent1">
                      <a:lumMod val="85000"/>
                    </a:schemeClr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我国主体功能区建设的地理背景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宜开发的土地少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我国山地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多，平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少，适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宜开发的国土面积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少，这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决定了我国必须集约利用土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地，减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少对土地的占用。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然资源分布不均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我国区域开发受到自然资源实际情况的制约。我国人均可利用水资源量少且分布很不均匀。</a:t>
            </a: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647065"/>
            <a:ext cx="10735310" cy="4510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）生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态环境比较脆弱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我国中度以上生态脆弱区域占国土面积的一半以上。需要提高已开发区域的空间利用效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率，缓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解对自然环境的压力。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域经济发展不平衡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我国经济呈现多极化趋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势，东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部沿海地区经济发展水平明显高于其他区域。我国需要协调区域经济发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展，缩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小区域间经济发展水平差异。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860" y="753745"/>
            <a:ext cx="10734040" cy="6788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b="1">
                <a:solidFill>
                  <a:schemeClr val="accent1"/>
                </a:solidFill>
              </a:rPr>
              <a:t>2. </a:t>
            </a:r>
            <a:r>
              <a:rPr lang="zh-CN" altLang="en-US" sz="2800" b="1">
                <a:solidFill>
                  <a:schemeClr val="accent1"/>
                </a:solidFill>
              </a:rPr>
              <a:t>建设主体功能区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" y="1498600"/>
            <a:ext cx="10119995" cy="470408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4225" y="269240"/>
            <a:ext cx="10735310" cy="6452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推动区域协调发展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）长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江经济带具有独特优势和巨大潜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力，主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要表现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为：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交通便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利，区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位优势明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资源储量充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足，种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富；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工业基础雄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厚，产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业优势明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显；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城市密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集，市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场广阔。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方面推动长江经济带发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展，已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取得了积极的成效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建设沿江绿色生态廊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建设综合立体交通走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廊；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推进新型城镇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化，优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化产业布局。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5495" y="346710"/>
            <a:ext cx="10633710" cy="5564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拓展蓝色经济空间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我国的海洋国情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是：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海域辽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阔，海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岸线漫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长，大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陆架宽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广，岛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屿众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季风气候特征显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著，热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带气旋影响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大，渤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海和黄海北部沿岸冬季海面有结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冰；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海洋资源十分丰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富；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海洋灾害种类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多，包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括风暴潮、海冰、海水入侵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⑤拥有多种海洋生态系统类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型，包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括入海河口、珊瑚礁、红树林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等；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海洋环境状况不容乐观。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5495" y="459740"/>
            <a:ext cx="10594975" cy="5726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lang="zh-CN" altLang="en-US" sz="280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25000"/>
                        <a:lumOff val="75000"/>
                      </a:schemeClr>
                    </a:gs>
                    <a:gs pos="10000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维护海洋主权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）海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洋权益的定义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海洋权益是指国家领土向海洋延伸形成的一些权利和利益。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）一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国可主张海洋权益的范围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一国可主张海洋权益的范围包括本国的内水和领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海，还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包括本国管辖的毗连区、专属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区，以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及大陆架海床和底土等。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）公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海的定义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在国家的内水、领海、专属经济区或群岛国的群岛水域以外的全部海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域，称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为公海。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84225" y="753110"/>
            <a:ext cx="10648950" cy="41313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</a:t>
            </a:r>
            <a:r>
              <a:rPr lang="zh-CN" altLang="en-US" sz="28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维护海洋权益的必要性</a:t>
            </a:r>
          </a:p>
          <a:p>
            <a:pPr indent="711200" algn="just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海洋事关国家安全和经济社会长远发展大局。维护海洋权益不仅可以为海洋开发活动提供和平、稳定的周边及外部环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境，而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且能够巩固海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防，打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击海上恐怖活动、走私和跨国犯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罪，营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造和平、良好的国际海上安全秩序。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地理课件</a:t>
            </a: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140710" y="40163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61035" y="652145"/>
            <a:ext cx="10874375" cy="57492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altLang="en-US" sz="280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（二）社</a:t>
            </a:r>
            <a:r>
              <a:rPr lang="zh-CN" altLang="en-US" sz="28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会经济因素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经济水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平：经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济发展水平高的地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区，人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口迁入率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高；经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济落后的地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区，人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口迁出率高。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交通与通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信：相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对缩小了地区间的距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离，减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小了妨碍人口迁移的阻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力，促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进了人口迁移。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策：国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家有关人口迁移政策的实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施，直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接影响人口迁移的流量与流向。</a:t>
            </a:r>
          </a:p>
          <a:p>
            <a:pPr indent="0" fontAlgn="auto">
              <a:lnSpc>
                <a:spcPct val="15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限于教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师教学使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用，课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件的所有权和著作权归广西接班人教育科技有限公司所有。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任何单位或者个人未经书面许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可，不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得出于商业性目的复制、转载、摘编、改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编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或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以其他方式使用产品封面设计、版式设计、内文内容、商业标识等。任何人不得以非法形式销售或者传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播，违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563121,4663482,20481688,4364912,4364878],&quot;71&quot;:[76235680068]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8029</Words>
  <Application>Microsoft Office PowerPoint</Application>
  <PresentationFormat>宽屏</PresentationFormat>
  <Paragraphs>415</Paragraphs>
  <Slides>90</Slides>
  <Notes>90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90</vt:i4>
      </vt:variant>
    </vt:vector>
  </HeadingPairs>
  <TitlesOfParts>
    <vt:vector size="107" baseType="lpstr">
      <vt:lpstr>微软雅黑</vt:lpstr>
      <vt:lpstr>Arial</vt:lpstr>
      <vt:lpstr>方正粗黑宋简体</vt:lpstr>
      <vt:lpstr>宋体</vt:lpstr>
      <vt:lpstr>黑体</vt:lpstr>
      <vt:lpstr>Calibri</vt:lpstr>
      <vt:lpstr>等线</vt:lpstr>
      <vt:lpstr>等线 Light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Administrator</cp:lastModifiedBy>
  <cp:revision>236</cp:revision>
  <dcterms:created xsi:type="dcterms:W3CDTF">2020-06-07T04:28:00Z</dcterms:created>
  <dcterms:modified xsi:type="dcterms:W3CDTF">2026-03-16T03:52:47Z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F15E6620AD7643FE950392B2D3C4A2CF_13</vt:lpwstr>
  </property>
</Properties>
</file>